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61" r:id="rId2"/>
    <p:sldId id="262" r:id="rId3"/>
    <p:sldId id="294" r:id="rId4"/>
    <p:sldId id="295" r:id="rId5"/>
    <p:sldId id="296" r:id="rId6"/>
    <p:sldId id="297" r:id="rId7"/>
    <p:sldId id="298" r:id="rId8"/>
    <p:sldId id="299" r:id="rId9"/>
    <p:sldId id="305" r:id="rId10"/>
    <p:sldId id="300" r:id="rId11"/>
    <p:sldId id="302" r:id="rId12"/>
    <p:sldId id="301" r:id="rId13"/>
    <p:sldId id="303" r:id="rId14"/>
    <p:sldId id="304" r:id="rId15"/>
    <p:sldId id="306" r:id="rId16"/>
    <p:sldId id="307" r:id="rId17"/>
    <p:sldId id="308" r:id="rId18"/>
    <p:sldId id="309" r:id="rId19"/>
    <p:sldId id="318" r:id="rId20"/>
    <p:sldId id="319" r:id="rId21"/>
    <p:sldId id="322" r:id="rId22"/>
    <p:sldId id="320" r:id="rId23"/>
    <p:sldId id="321" r:id="rId24"/>
    <p:sldId id="316" r:id="rId25"/>
    <p:sldId id="310" r:id="rId26"/>
    <p:sldId id="311" r:id="rId27"/>
    <p:sldId id="312" r:id="rId28"/>
    <p:sldId id="315" r:id="rId29"/>
    <p:sldId id="324" r:id="rId30"/>
    <p:sldId id="323" r:id="rId31"/>
  </p:sldIdLst>
  <p:sldSz cx="9144000" cy="6858000" type="screen4x3"/>
  <p:notesSz cx="6858000" cy="91440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0"/>
    <p:restoredTop sz="94631"/>
  </p:normalViewPr>
  <p:slideViewPr>
    <p:cSldViewPr>
      <p:cViewPr varScale="1">
        <p:scale>
          <a:sx n="97" d="100"/>
          <a:sy n="97" d="100"/>
        </p:scale>
        <p:origin x="1832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1AA3C8-7F6C-5F42-A59C-B4B9C7C6D62A}" type="datetimeFigureOut">
              <a:rPr lang="es-ES_tradnl" smtClean="0"/>
              <a:t>5/7/17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F9C98-8A1E-E946-BA0B-625B7925B43B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93950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B80BE-0D4B-3A49-8A84-1CC04779B660}" type="datetimeFigureOut">
              <a:rPr lang="es-ES"/>
              <a:pPr>
                <a:defRPr/>
              </a:pPr>
              <a:t>5/7/17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2D25F-8FE6-1045-B81B-7609D5EE6860}" type="slidenum">
              <a:rPr lang="es-ES" altLang="es-ES"/>
              <a:pPr>
                <a:defRPr/>
              </a:pPr>
              <a:t>‹Nr.›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917557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5BA84-3242-EB46-865C-825C486C887E}" type="datetimeFigureOut">
              <a:rPr lang="es-ES"/>
              <a:pPr>
                <a:defRPr/>
              </a:pPr>
              <a:t>5/7/17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B7E20-C168-E14E-B1DB-570E1EBF1329}" type="slidenum">
              <a:rPr lang="es-ES" altLang="es-ES"/>
              <a:pPr>
                <a:defRPr/>
              </a:pPr>
              <a:t>‹Nr.›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730002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45DA3-948A-8145-B1AA-0577038D82CF}" type="datetimeFigureOut">
              <a:rPr lang="es-ES"/>
              <a:pPr>
                <a:defRPr/>
              </a:pPr>
              <a:t>5/7/17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17D9F-AA05-E54D-8185-A7B173419C90}" type="slidenum">
              <a:rPr lang="es-ES" altLang="es-ES"/>
              <a:pPr>
                <a:defRPr/>
              </a:pPr>
              <a:t>‹Nr.›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586211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CBF7C-354B-2547-834B-7465D88D23A8}" type="datetimeFigureOut">
              <a:rPr lang="es-ES"/>
              <a:pPr>
                <a:defRPr/>
              </a:pPr>
              <a:t>5/7/17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C045E-00DD-5B48-A2A9-C7A0D348F6BB}" type="slidenum">
              <a:rPr lang="es-ES" altLang="es-ES"/>
              <a:pPr>
                <a:defRPr/>
              </a:pPr>
              <a:t>‹Nr.›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108383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EDD4E-98C3-DD45-966C-D046E9A38B93}" type="datetimeFigureOut">
              <a:rPr lang="es-ES"/>
              <a:pPr>
                <a:defRPr/>
              </a:pPr>
              <a:t>5/7/17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9AD95-28B6-6444-9649-2D873D569D70}" type="slidenum">
              <a:rPr lang="es-ES" altLang="es-ES"/>
              <a:pPr>
                <a:defRPr/>
              </a:pPr>
              <a:t>‹Nr.›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328464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8D35C-02B2-F04E-A207-E14E478DE1C0}" type="datetimeFigureOut">
              <a:rPr lang="es-ES"/>
              <a:pPr>
                <a:defRPr/>
              </a:pPr>
              <a:t>5/7/17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43E59-EEAF-0845-BE9F-54FA6920E149}" type="slidenum">
              <a:rPr lang="es-ES" altLang="es-ES"/>
              <a:pPr>
                <a:defRPr/>
              </a:pPr>
              <a:t>‹Nr.›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21726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42FEF-E041-E24C-9CC4-993205A0D03C}" type="datetimeFigureOut">
              <a:rPr lang="es-ES"/>
              <a:pPr>
                <a:defRPr/>
              </a:pPr>
              <a:t>5/7/17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7C6B4-6C43-6847-B7F1-534F2DE1C325}" type="slidenum">
              <a:rPr lang="es-ES" altLang="es-ES"/>
              <a:pPr>
                <a:defRPr/>
              </a:pPr>
              <a:t>‹Nr.›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455996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9293C-DB62-1246-9525-2D1A75C6D148}" type="datetimeFigureOut">
              <a:rPr lang="es-ES"/>
              <a:pPr>
                <a:defRPr/>
              </a:pPr>
              <a:t>5/7/17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D856A-B01D-974F-8248-FB7E8FEF94FC}" type="slidenum">
              <a:rPr lang="es-ES" altLang="es-ES"/>
              <a:pPr>
                <a:defRPr/>
              </a:pPr>
              <a:t>‹Nr.›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56429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AC8DD-5562-EE4A-AC89-E0D8EC64A0F3}" type="datetimeFigureOut">
              <a:rPr lang="es-ES"/>
              <a:pPr>
                <a:defRPr/>
              </a:pPr>
              <a:t>5/7/17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11D37-4E94-F844-BA2F-B94F22D52AB1}" type="slidenum">
              <a:rPr lang="es-ES" altLang="es-ES"/>
              <a:pPr>
                <a:defRPr/>
              </a:pPr>
              <a:t>‹Nr.›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181908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BD359-D66A-494D-B06D-96E7188A21B4}" type="datetimeFigureOut">
              <a:rPr lang="es-ES"/>
              <a:pPr>
                <a:defRPr/>
              </a:pPr>
              <a:t>5/7/17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C2CDB-3E78-394C-ABAA-1657783A74E0}" type="slidenum">
              <a:rPr lang="es-ES" altLang="es-ES"/>
              <a:pPr>
                <a:defRPr/>
              </a:pPr>
              <a:t>‹Nr.›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09853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73126-1D84-204C-867C-4F8B48C23362}" type="datetimeFigureOut">
              <a:rPr lang="es-ES"/>
              <a:pPr>
                <a:defRPr/>
              </a:pPr>
              <a:t>5/7/17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24A8B-E63C-B641-B5FC-0B29778B99AA}" type="slidenum">
              <a:rPr lang="es-ES" altLang="es-ES"/>
              <a:pPr>
                <a:defRPr/>
              </a:pPr>
              <a:t>‹Nr.›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615607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0E331C-5F39-9946-9B31-E55F3889FAD7}" type="datetimeFigureOut">
              <a:rPr lang="es-ES"/>
              <a:pPr>
                <a:defRPr/>
              </a:pPr>
              <a:t>5/7/17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D005C0C-BF08-3947-A000-9E0193425A5D}" type="slidenum">
              <a:rPr lang="es-ES" altLang="es-ES"/>
              <a:pPr>
                <a:defRPr/>
              </a:pPr>
              <a:t>‹Nr.›</a:t>
            </a:fld>
            <a:endParaRPr lang="es-ES" alt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jpe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5.png"/><Relationship Id="rId5" Type="http://schemas.openxmlformats.org/officeDocument/2006/relationships/image" Target="../media/image12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1 Título"/>
          <p:cNvSpPr txBox="1">
            <a:spLocks/>
          </p:cNvSpPr>
          <p:nvPr/>
        </p:nvSpPr>
        <p:spPr>
          <a:xfrm>
            <a:off x="467544" y="2060848"/>
            <a:ext cx="8559313" cy="1702110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/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s-ES" altLang="es-ES_tradnl" sz="4400" b="1" i="1" dirty="0">
                <a:solidFill>
                  <a:schemeClr val="bg1"/>
                </a:solidFill>
                <a:ea typeface="ＭＳ Ｐゴシック" charset="-128"/>
              </a:rPr>
              <a:t>BAJO COSTE, </a:t>
            </a:r>
            <a:r>
              <a:rPr lang="es-ES" altLang="es-ES_tradnl" sz="4400" b="1" i="1" dirty="0" smtClean="0">
                <a:solidFill>
                  <a:schemeClr val="bg1"/>
                </a:solidFill>
                <a:ea typeface="ＭＳ Ｐゴシック" charset="-128"/>
              </a:rPr>
              <a:t>UNA PERSPECTIVA DIFERENTE </a:t>
            </a:r>
            <a:r>
              <a:rPr lang="es-ES" altLang="es-ES_tradnl" sz="4400" b="1" i="1" dirty="0">
                <a:solidFill>
                  <a:schemeClr val="bg1"/>
                </a:solidFill>
                <a:ea typeface="ＭＳ Ｐゴシック" charset="-128"/>
              </a:rPr>
              <a:t>DESDE OTRA VISION </a:t>
            </a:r>
            <a:endParaRPr lang="es-ES" altLang="es-ES_tradnl" sz="4400" b="1" i="1" dirty="0" smtClean="0">
              <a:solidFill>
                <a:schemeClr val="bg1"/>
              </a:solidFill>
              <a:ea typeface="ＭＳ Ｐゴシック" charset="-128"/>
            </a:endParaRP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s-ES" altLang="es-ES_tradnl" sz="4400" b="1" i="1" dirty="0" smtClean="0">
                <a:solidFill>
                  <a:schemeClr val="bg1"/>
                </a:solidFill>
                <a:ea typeface="ＭＳ Ｐゴシック" charset="-128"/>
              </a:rPr>
              <a:t>DEL </a:t>
            </a:r>
            <a:r>
              <a:rPr lang="es-ES" altLang="es-ES_tradnl" sz="4400" b="1" i="1" dirty="0" smtClean="0">
                <a:solidFill>
                  <a:schemeClr val="bg1"/>
                </a:solidFill>
                <a:ea typeface="ＭＳ Ｐゴシック" charset="-128"/>
              </a:rPr>
              <a:t>DINERO</a:t>
            </a:r>
            <a:endParaRPr lang="es-ES" sz="4400" dirty="0">
              <a:solidFill>
                <a:srgbClr val="FFFFFF"/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2052" name="2 Subtítulo"/>
          <p:cNvSpPr txBox="1">
            <a:spLocks/>
          </p:cNvSpPr>
          <p:nvPr/>
        </p:nvSpPr>
        <p:spPr bwMode="auto">
          <a:xfrm>
            <a:off x="467544" y="4293096"/>
            <a:ext cx="3786187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es-ES" altLang="es-E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Julio </a:t>
            </a:r>
            <a:r>
              <a:rPr lang="es-ES" altLang="es-ES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Gisbert</a:t>
            </a:r>
            <a:r>
              <a:rPr lang="es-ES" altLang="es-E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Quero</a:t>
            </a:r>
            <a:endParaRPr lang="es-ES" altLang="es-ES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54" name="5 CuadroTexto"/>
          <p:cNvSpPr txBox="1">
            <a:spLocks noChangeArrowheads="1"/>
          </p:cNvSpPr>
          <p:nvPr/>
        </p:nvSpPr>
        <p:spPr bwMode="auto">
          <a:xfrm>
            <a:off x="179388" y="6372225"/>
            <a:ext cx="38877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s-ES" sz="2400" b="1">
                <a:solidFill>
                  <a:srgbClr val="FF9900"/>
                </a:solidFill>
                <a:latin typeface="Arial" charset="0"/>
              </a:rPr>
              <a:t>Albacete, julio 2017</a:t>
            </a:r>
            <a:endParaRPr lang="en-US" altLang="es-ES" sz="2400" b="1">
              <a:solidFill>
                <a:srgbClr val="FF99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1 Título"/>
          <p:cNvSpPr txBox="1">
            <a:spLocks/>
          </p:cNvSpPr>
          <p:nvPr/>
        </p:nvSpPr>
        <p:spPr bwMode="auto">
          <a:xfrm>
            <a:off x="557212" y="71762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¿Qué son las redes de trueque?</a:t>
            </a:r>
            <a:endParaRPr lang="es-ES" altLang="es-ES_tradnl" dirty="0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9" name="2 Marcador de contenido"/>
          <p:cNvSpPr txBox="1">
            <a:spLocks/>
          </p:cNvSpPr>
          <p:nvPr/>
        </p:nvSpPr>
        <p:spPr bwMode="auto">
          <a:xfrm>
            <a:off x="385762" y="1988840"/>
            <a:ext cx="85725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Sistemas de información de productos y servicios</a:t>
            </a:r>
          </a:p>
          <a:p>
            <a:pPr>
              <a:buFontTx/>
              <a:buNone/>
            </a:pPr>
            <a:endParaRPr lang="es-ES" altLang="es-ES_tradnl" sz="8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Utilizan una divisa propia para poder intercambiar</a:t>
            </a:r>
          </a:p>
          <a:p>
            <a:pPr>
              <a:buFontTx/>
              <a:buNone/>
            </a:pPr>
            <a:endParaRPr lang="es-ES" altLang="es-ES_tradnl" sz="8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Registran los intercambios (Cuentas, papel, internet)</a:t>
            </a:r>
          </a:p>
          <a:p>
            <a:pPr>
              <a:buFontTx/>
              <a:buNone/>
            </a:pPr>
            <a:endParaRPr lang="es-ES" altLang="es-ES_tradnl" sz="8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Sistemas de crédito mutuo</a:t>
            </a:r>
          </a:p>
          <a:p>
            <a:pPr>
              <a:buFontTx/>
              <a:buNone/>
            </a:pPr>
            <a:endParaRPr lang="es-ES" altLang="es-ES_tradnl" sz="8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Alternativos y autónomos</a:t>
            </a:r>
          </a:p>
          <a:p>
            <a:pPr>
              <a:buFontTx/>
              <a:buNone/>
            </a:pPr>
            <a:endParaRPr lang="es-ES" altLang="es-ES_tradnl" sz="8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Experiencias locales (excepción¡!)</a:t>
            </a:r>
            <a:endParaRPr lang="es-ES" altLang="es-ES_tradnl" sz="2800" dirty="0">
              <a:solidFill>
                <a:schemeClr val="bg1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8369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557212" y="22939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¿Cómo funciona </a:t>
            </a:r>
          </a:p>
          <a:p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el crédito mutuo?</a:t>
            </a:r>
            <a:endParaRPr lang="es-ES" altLang="es-ES_tradnl" dirty="0">
              <a:solidFill>
                <a:schemeClr val="bg1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890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6" name="コンテンツ プレースホルダ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1460766"/>
              </p:ext>
            </p:extLst>
          </p:nvPr>
        </p:nvGraphicFramePr>
        <p:xfrm>
          <a:off x="1028439" y="1205618"/>
          <a:ext cx="7287146" cy="3841280"/>
        </p:xfrm>
        <a:graphic>
          <a:graphicData uri="http://schemas.openxmlformats.org/drawingml/2006/table">
            <a:tbl>
              <a:tblPr/>
              <a:tblGrid>
                <a:gridCol w="1822189"/>
                <a:gridCol w="1822189"/>
                <a:gridCol w="1820579"/>
                <a:gridCol w="1822189"/>
              </a:tblGrid>
              <a:tr h="7682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Nombre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Saldo anterior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Operación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Saldo actual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682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Manuel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0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+10</a:t>
                      </a:r>
                      <a:endParaRPr kumimoji="1" lang="ja-JP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+10</a:t>
                      </a:r>
                      <a:endParaRPr kumimoji="1" lang="ja-JP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</a:tr>
              <a:tr h="7682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Clara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0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-10</a:t>
                      </a:r>
                      <a:endParaRPr kumimoji="1" lang="ja-JP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-10</a:t>
                      </a:r>
                      <a:endParaRPr kumimoji="1" lang="ja-JP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</a:tr>
              <a:tr h="7682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Luis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0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0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0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</a:tr>
              <a:tr h="7682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Total</a:t>
                      </a:r>
                      <a:endParaRPr kumimoji="1" lang="ja-JP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0</a:t>
                      </a:r>
                      <a:endParaRPr kumimoji="1" lang="ja-JP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0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0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672886" y="5268637"/>
            <a:ext cx="8064500" cy="64928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s-ES" altLang="ja-JP" sz="2000" dirty="0" smtClean="0">
                <a:solidFill>
                  <a:schemeClr val="bg1"/>
                </a:solidFill>
                <a:latin typeface="Verdana" charset="0"/>
                <a:ea typeface="MS PGothic" charset="-128"/>
              </a:rPr>
              <a:t>El 5 de abril Manuel vende a Clara 1 kilo de manzanas y recibe 10 puntos (1 euro=1 punto)</a:t>
            </a:r>
            <a:endParaRPr lang="es-ES" altLang="ja-JP" sz="2000" dirty="0">
              <a:solidFill>
                <a:schemeClr val="bg1"/>
              </a:solidFill>
              <a:latin typeface="Verdana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09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6" name="コンテンツ プレースホルダ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8908647"/>
              </p:ext>
            </p:extLst>
          </p:nvPr>
        </p:nvGraphicFramePr>
        <p:xfrm>
          <a:off x="978693" y="1214438"/>
          <a:ext cx="7337723" cy="3754435"/>
        </p:xfrm>
        <a:graphic>
          <a:graphicData uri="http://schemas.openxmlformats.org/drawingml/2006/table">
            <a:tbl>
              <a:tblPr/>
              <a:tblGrid>
                <a:gridCol w="1834836"/>
                <a:gridCol w="1834836"/>
                <a:gridCol w="1833215"/>
                <a:gridCol w="1834836"/>
              </a:tblGrid>
              <a:tr h="7508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Nombre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Saldo anterior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Operación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Saldo actual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508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Manuel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+10</a:t>
                      </a:r>
                      <a:endParaRPr kumimoji="1" lang="ja-JP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0</a:t>
                      </a:r>
                      <a:endParaRPr kumimoji="1" lang="ja-JP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+10</a:t>
                      </a:r>
                      <a:endParaRPr kumimoji="1" lang="ja-JP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</a:tr>
              <a:tr h="7508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Clara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-10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+15</a:t>
                      </a:r>
                      <a:endParaRPr kumimoji="1" lang="ja-JP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+5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</a:tr>
              <a:tr h="7508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Luis</a:t>
                      </a:r>
                      <a:endParaRPr kumimoji="1" lang="ja-JP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0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-15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-15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</a:tr>
              <a:tr h="7508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Total</a:t>
                      </a:r>
                      <a:endParaRPr kumimoji="1" lang="ja-JP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0</a:t>
                      </a:r>
                      <a:endParaRPr kumimoji="1" lang="ja-JP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0</a:t>
                      </a:r>
                      <a:endParaRPr kumimoji="1" lang="ja-JP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0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719674" y="5115202"/>
            <a:ext cx="7786688" cy="64928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s-ES" altLang="ja-JP" sz="2000" dirty="0" smtClean="0">
                <a:solidFill>
                  <a:schemeClr val="bg1"/>
                </a:solidFill>
                <a:latin typeface="Verdana" charset="0"/>
                <a:ea typeface="MS PGothic" charset="-128"/>
              </a:rPr>
              <a:t>El 10 de abril Clara da un masaje a Luis y recibe por ello 15 puntos</a:t>
            </a:r>
            <a:endParaRPr lang="es-ES" altLang="ja-JP" sz="2000" dirty="0">
              <a:solidFill>
                <a:schemeClr val="bg1"/>
              </a:solidFill>
              <a:latin typeface="Verdana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801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9" name="コンテンツ プレースホルダ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961664"/>
              </p:ext>
            </p:extLst>
          </p:nvPr>
        </p:nvGraphicFramePr>
        <p:xfrm>
          <a:off x="913854" y="1340768"/>
          <a:ext cx="7474569" cy="3754435"/>
        </p:xfrm>
        <a:graphic>
          <a:graphicData uri="http://schemas.openxmlformats.org/drawingml/2006/table">
            <a:tbl>
              <a:tblPr/>
              <a:tblGrid>
                <a:gridCol w="1869055"/>
                <a:gridCol w="1869055"/>
                <a:gridCol w="1867404"/>
                <a:gridCol w="1869055"/>
              </a:tblGrid>
              <a:tr h="7508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Nombre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" altLang="ja-JP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Saldo anterior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Operación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" altLang="ja-JP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Saldo actual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508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Manuel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+10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-25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-15</a:t>
                      </a:r>
                      <a:endParaRPr kumimoji="1" lang="ja-JP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</a:tr>
              <a:tr h="7508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Clara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+5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0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+5</a:t>
                      </a:r>
                      <a:endParaRPr kumimoji="1" lang="ja-JP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</a:tr>
              <a:tr h="7508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Luis</a:t>
                      </a:r>
                      <a:endParaRPr kumimoji="1" lang="ja-JP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15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+25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+10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ECB"/>
                    </a:solidFill>
                  </a:tcPr>
                </a:tc>
              </a:tr>
              <a:tr h="7508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Total</a:t>
                      </a:r>
                      <a:endParaRPr kumimoji="1" lang="ja-JP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0</a:t>
                      </a:r>
                      <a:endParaRPr kumimoji="1" lang="ja-JP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0</a:t>
                      </a:r>
                      <a:endParaRPr kumimoji="1" lang="ja-JP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MS PGothic" charset="-128"/>
                        </a:rPr>
                        <a:t>0</a:t>
                      </a:r>
                      <a:endParaRPr kumimoji="1" lang="ja-JP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MS PGothic" charset="-128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FE7"/>
                    </a:solidFill>
                  </a:tcPr>
                </a:tc>
              </a:tr>
            </a:tbl>
          </a:graphicData>
        </a:graphic>
      </p:graphicFrame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539750" y="5314156"/>
            <a:ext cx="8064500" cy="64928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s-ES" altLang="ja-JP" sz="2000" dirty="0" smtClean="0">
                <a:solidFill>
                  <a:schemeClr val="bg1"/>
                </a:solidFill>
                <a:latin typeface="Verdana" charset="0"/>
                <a:ea typeface="MS PGothic" charset="-128"/>
              </a:rPr>
              <a:t>El  15 de abril Luis presta a Manuel dos libros y recibe 25 puntos por ello…</a:t>
            </a:r>
            <a:endParaRPr lang="es-ES" altLang="ja-JP" sz="2000" dirty="0">
              <a:solidFill>
                <a:schemeClr val="bg1"/>
              </a:solidFill>
              <a:latin typeface="Verdana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863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43887"/>
            <a:ext cx="4295001" cy="2378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3493532"/>
            <a:ext cx="4577705" cy="2689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357562"/>
            <a:ext cx="1944960" cy="2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1850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557212" y="231457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Los Bancos de Tiempo</a:t>
            </a:r>
            <a:endParaRPr lang="es-ES" altLang="es-ES_tradnl" dirty="0">
              <a:solidFill>
                <a:schemeClr val="bg1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904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 bwMode="auto">
          <a:xfrm>
            <a:off x="385762" y="1002506"/>
            <a:ext cx="85725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Sistemas de información de servicios</a:t>
            </a:r>
          </a:p>
          <a:p>
            <a:pPr>
              <a:buFontTx/>
              <a:buNone/>
            </a:pPr>
            <a:endParaRPr lang="es-ES" altLang="es-ES_tradnl" sz="8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Utilizan una única divisa, el tiempo</a:t>
            </a:r>
          </a:p>
          <a:p>
            <a:pPr>
              <a:buFontTx/>
              <a:buNone/>
            </a:pPr>
            <a:endParaRPr lang="es-ES" altLang="es-ES_tradnl" sz="8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Registran los intercambios (Cuentas, papel, internet)</a:t>
            </a:r>
          </a:p>
          <a:p>
            <a:pPr>
              <a:buFontTx/>
              <a:buNone/>
            </a:pPr>
            <a:endParaRPr lang="es-ES" altLang="es-ES_tradnl" sz="8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Sistemas de crédito mutuo</a:t>
            </a:r>
          </a:p>
          <a:p>
            <a:pPr>
              <a:buFontTx/>
              <a:buNone/>
            </a:pPr>
            <a:endParaRPr lang="es-ES" altLang="es-ES_tradnl" sz="8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Iniciativas privadas y públicas </a:t>
            </a:r>
          </a:p>
          <a:p>
            <a:pPr>
              <a:buFontTx/>
              <a:buNone/>
            </a:pPr>
            <a:endParaRPr lang="es-ES" altLang="es-ES_tradnl" sz="8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Experiencias locales – bancos temáticos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Reglas concretas: eventualidad, saldos -/+, responsabilidad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" altLang="es-ES_tradnl" sz="2800" dirty="0" smtClean="0">
              <a:solidFill>
                <a:srgbClr val="000090"/>
              </a:solidFill>
              <a:ea typeface="ＭＳ Ｐゴシック" charset="-128"/>
            </a:endParaRPr>
          </a:p>
          <a:p>
            <a:pPr>
              <a:buFontTx/>
              <a:buNone/>
            </a:pPr>
            <a:endParaRPr lang="es-ES" altLang="es-ES_tradnl" sz="2800" dirty="0">
              <a:solidFill>
                <a:srgbClr val="002060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6778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 bwMode="auto">
          <a:xfrm>
            <a:off x="571500" y="1193800"/>
            <a:ext cx="8001000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7950">
              <a:spcBef>
                <a:spcPct val="0"/>
              </a:spcBef>
            </a:pPr>
            <a:r>
              <a:rPr lang="es-ES" altLang="es-ES_tradnl" sz="2500" dirty="0" smtClean="0">
                <a:solidFill>
                  <a:srgbClr val="002060"/>
                </a:solidFill>
                <a:ea typeface="ＭＳ Ｐゴシック" charset="-128"/>
              </a:rPr>
              <a:t> </a:t>
            </a: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Optimiza los recursos de una comunidad y las empodera</a:t>
            </a:r>
          </a:p>
          <a:p>
            <a:pPr marL="107950">
              <a:spcBef>
                <a:spcPct val="0"/>
              </a:spcBef>
              <a:buFontTx/>
              <a:buNone/>
            </a:pPr>
            <a:endParaRPr lang="es-ES" altLang="es-ES_tradnl" sz="2000" dirty="0" smtClean="0">
              <a:solidFill>
                <a:schemeClr val="bg1"/>
              </a:solidFill>
              <a:ea typeface="ＭＳ Ｐゴシック" charset="-128"/>
            </a:endParaRPr>
          </a:p>
          <a:p>
            <a:pPr marL="107950">
              <a:spcBef>
                <a:spcPct val="0"/>
              </a:spcBef>
            </a:pP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 Crea red y la gente empieza a conocerse y ayudarse entre sí (integración)</a:t>
            </a:r>
          </a:p>
          <a:p>
            <a:pPr marL="107950">
              <a:spcBef>
                <a:spcPct val="0"/>
              </a:spcBef>
              <a:buFontTx/>
              <a:buNone/>
            </a:pPr>
            <a:endParaRPr lang="es-ES" altLang="es-ES_tradnl" sz="2000" dirty="0" smtClean="0">
              <a:solidFill>
                <a:schemeClr val="bg1"/>
              </a:solidFill>
              <a:ea typeface="ＭＳ Ｐゴシック" charset="-128"/>
            </a:endParaRPr>
          </a:p>
          <a:p>
            <a:pPr marL="107950">
              <a:spcBef>
                <a:spcPct val="0"/>
              </a:spcBef>
            </a:pP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 Dignifica el trabajo que habitualmente no se valora (conciliación)</a:t>
            </a:r>
          </a:p>
          <a:p>
            <a:pPr marL="107950">
              <a:spcBef>
                <a:spcPct val="0"/>
              </a:spcBef>
              <a:buFontTx/>
              <a:buNone/>
            </a:pPr>
            <a:endParaRPr lang="es-ES" altLang="es-ES_tradnl" sz="2000" dirty="0" smtClean="0">
              <a:solidFill>
                <a:schemeClr val="bg1"/>
              </a:solidFill>
              <a:ea typeface="ＭＳ Ｐゴシック" charset="-128"/>
            </a:endParaRPr>
          </a:p>
          <a:p>
            <a:pPr marL="107950">
              <a:spcBef>
                <a:spcPct val="0"/>
              </a:spcBef>
            </a:pP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 Favorece la autoestima </a:t>
            </a:r>
          </a:p>
          <a:p>
            <a:pPr marL="107950">
              <a:lnSpc>
                <a:spcPct val="80000"/>
              </a:lnSpc>
            </a:pPr>
            <a:endParaRPr lang="es-ES" altLang="es-ES_tradnl" sz="2500" dirty="0" smtClean="0">
              <a:solidFill>
                <a:srgbClr val="000090"/>
              </a:solidFill>
              <a:ea typeface="ＭＳ Ｐゴシック" charset="-128"/>
            </a:endParaRPr>
          </a:p>
          <a:p>
            <a:pPr marL="107950">
              <a:lnSpc>
                <a:spcPct val="80000"/>
              </a:lnSpc>
            </a:pPr>
            <a:endParaRPr lang="es-ES" altLang="es-ES_tradnl" sz="2500" dirty="0" smtClean="0">
              <a:solidFill>
                <a:srgbClr val="000090"/>
              </a:solidFill>
              <a:ea typeface="ＭＳ Ｐゴシック" charset="-128"/>
            </a:endParaRPr>
          </a:p>
          <a:p>
            <a:pPr marL="107950">
              <a:lnSpc>
                <a:spcPct val="80000"/>
              </a:lnSpc>
            </a:pPr>
            <a:endParaRPr lang="es-ES" altLang="es-ES_tradnl" sz="2500" dirty="0">
              <a:solidFill>
                <a:srgbClr val="000090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7747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421481" y="2272506"/>
            <a:ext cx="85010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¿Qué son las monedas sociales?</a:t>
            </a:r>
            <a:endParaRPr lang="es-ES" altLang="es-ES_tradnl" dirty="0">
              <a:solidFill>
                <a:schemeClr val="bg1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041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22367"/>
            <a:ext cx="2702074" cy="529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C:\Users\JULIO\Desktop\PROMOCION LIBRO\VIVIR SIN EMPLEO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324" y="323990"/>
            <a:ext cx="3603252" cy="5404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n 10" descr="timelab.tif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5241505"/>
            <a:ext cx="3911600" cy="1193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07" y="3740006"/>
            <a:ext cx="4371975" cy="12604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 bwMode="auto">
          <a:xfrm>
            <a:off x="457200" y="836712"/>
            <a:ext cx="8229600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altLang="es-ES_tradnl" sz="1600" dirty="0" smtClean="0"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Medio de cambio (1ª característica del dinero)</a:t>
            </a:r>
          </a:p>
          <a:p>
            <a:pPr>
              <a:buFontTx/>
              <a:buNone/>
            </a:pPr>
            <a:endParaRPr lang="es-ES" altLang="es-ES_tradnl" sz="12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Tres sistemas básicos: crédito mutuo, soportada por moneda legal, moneda fiduciaria</a:t>
            </a:r>
          </a:p>
          <a:p>
            <a:pPr>
              <a:buFontTx/>
              <a:buNone/>
            </a:pPr>
            <a:endParaRPr lang="es-ES" altLang="es-ES_tradnl" sz="12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 Sistemas monetarios de vecindad</a:t>
            </a:r>
          </a:p>
          <a:p>
            <a:pPr>
              <a:buFontTx/>
              <a:buNone/>
            </a:pPr>
            <a:endParaRPr lang="es-ES" altLang="es-ES_tradnl" sz="11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Paridad con la moneda nacional (unidad de cuenta, 2ª c.)</a:t>
            </a:r>
          </a:p>
          <a:p>
            <a:endParaRPr lang="es-ES" altLang="es-ES_tradnl" sz="12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Desarrollo local y la promoción del comercio de cercanía</a:t>
            </a:r>
          </a:p>
          <a:p>
            <a:pPr>
              <a:buFontTx/>
              <a:buNone/>
            </a:pPr>
            <a:endParaRPr lang="es-ES" altLang="es-ES_tradnl" sz="12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Perdida de valor en el tiempo de la moneda – oxidación</a:t>
            </a:r>
          </a:p>
          <a:p>
            <a:pPr>
              <a:buFontTx/>
              <a:buNone/>
            </a:pPr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(No son deposito de valor /3ª c.)</a:t>
            </a:r>
          </a:p>
          <a:p>
            <a:endParaRPr lang="es-ES" altLang="es-ES_tradnl" sz="1600" dirty="0" smtClean="0">
              <a:solidFill>
                <a:srgbClr val="000090"/>
              </a:solidFill>
              <a:ea typeface="ＭＳ Ｐゴシック" charset="-128"/>
            </a:endParaRPr>
          </a:p>
          <a:p>
            <a:pPr>
              <a:buFontTx/>
              <a:buNone/>
            </a:pPr>
            <a:endParaRPr lang="es-ES" altLang="es-ES_tradnl" sz="1600" dirty="0">
              <a:solidFill>
                <a:srgbClr val="000090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992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421481" y="2272506"/>
            <a:ext cx="85010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El Puma de Sevilla</a:t>
            </a:r>
            <a:endParaRPr lang="es-ES" altLang="es-ES_tradnl" dirty="0">
              <a:solidFill>
                <a:schemeClr val="bg1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2327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Marcador de contenido 2"/>
          <p:cNvSpPr txBox="1">
            <a:spLocks/>
          </p:cNvSpPr>
          <p:nvPr/>
        </p:nvSpPr>
        <p:spPr bwMode="auto">
          <a:xfrm>
            <a:off x="457200" y="1229989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0000"/>
              </a:buClr>
            </a:pPr>
            <a:r>
              <a:rPr lang="es-ES" altLang="es-ES_tradnl" sz="2200" dirty="0" smtClean="0">
                <a:solidFill>
                  <a:srgbClr val="4F81BD"/>
                </a:solidFill>
                <a:latin typeface="Verdana" charset="0"/>
                <a:ea typeface="Verdana" charset="0"/>
                <a:cs typeface="Verdana" charset="0"/>
              </a:rPr>
              <a:t> </a:t>
            </a:r>
            <a:r>
              <a:rPr lang="es-ES" altLang="es-ES_tradnl" sz="2400" dirty="0" smtClean="0">
                <a:solidFill>
                  <a:schemeClr val="bg1"/>
                </a:solidFill>
                <a:ea typeface="Verdana" charset="0"/>
                <a:cs typeface="Verdana" charset="0"/>
              </a:rPr>
              <a:t>Herramienta de empoderamiento para un proyecto comunitario ya existente</a:t>
            </a:r>
          </a:p>
          <a:p>
            <a:pPr>
              <a:buClr>
                <a:srgbClr val="000000"/>
              </a:buClr>
            </a:pPr>
            <a:endParaRPr lang="es-ES" altLang="es-ES_tradnl" sz="1400" dirty="0" smtClean="0">
              <a:solidFill>
                <a:schemeClr val="bg1"/>
              </a:solidFill>
              <a:ea typeface="Verdana" charset="0"/>
              <a:cs typeface="Verdana" charset="0"/>
            </a:endParaRPr>
          </a:p>
          <a:p>
            <a:pPr>
              <a:buClr>
                <a:srgbClr val="000000"/>
              </a:buClr>
            </a:pPr>
            <a:r>
              <a:rPr lang="es-ES" altLang="es-ES_tradnl" sz="2400" dirty="0" smtClean="0">
                <a:solidFill>
                  <a:schemeClr val="bg1"/>
                </a:solidFill>
                <a:ea typeface="Verdana" charset="0"/>
                <a:cs typeface="Verdana" charset="0"/>
              </a:rPr>
              <a:t> Ámbito, Casco histórico Norte de la ciudad de Sevilla</a:t>
            </a:r>
          </a:p>
          <a:p>
            <a:pPr>
              <a:buClr>
                <a:srgbClr val="000000"/>
              </a:buClr>
            </a:pPr>
            <a:endParaRPr lang="es-ES" altLang="es-ES_tradnl" sz="1200" dirty="0" smtClean="0">
              <a:solidFill>
                <a:schemeClr val="bg1"/>
              </a:solidFill>
              <a:ea typeface="Verdana" charset="0"/>
              <a:cs typeface="Verdana" charset="0"/>
            </a:endParaRPr>
          </a:p>
          <a:p>
            <a:pPr>
              <a:buClr>
                <a:srgbClr val="000000"/>
              </a:buClr>
            </a:pPr>
            <a:r>
              <a:rPr lang="es-ES" altLang="es-ES_tradnl" sz="2400" dirty="0" smtClean="0">
                <a:solidFill>
                  <a:schemeClr val="bg1"/>
                </a:solidFill>
                <a:ea typeface="Verdana" charset="0"/>
                <a:cs typeface="Verdana" charset="0"/>
              </a:rPr>
              <a:t> Moneda de crédito mutuo, 1 Puma = 1 euro</a:t>
            </a:r>
          </a:p>
          <a:p>
            <a:pPr>
              <a:buClr>
                <a:srgbClr val="000000"/>
              </a:buClr>
            </a:pPr>
            <a:endParaRPr lang="es-ES" altLang="es-ES_tradnl" sz="1200" dirty="0" smtClean="0">
              <a:solidFill>
                <a:schemeClr val="bg1"/>
              </a:solidFill>
              <a:ea typeface="Verdana" charset="0"/>
              <a:cs typeface="Verdana" charset="0"/>
            </a:endParaRPr>
          </a:p>
          <a:p>
            <a:pPr>
              <a:buClr>
                <a:srgbClr val="000000"/>
              </a:buClr>
            </a:pPr>
            <a:r>
              <a:rPr lang="es-ES" altLang="es-ES_tradnl" sz="2400" dirty="0" smtClean="0">
                <a:solidFill>
                  <a:schemeClr val="bg1"/>
                </a:solidFill>
                <a:ea typeface="Verdana" charset="0"/>
                <a:cs typeface="Verdana" charset="0"/>
              </a:rPr>
              <a:t> Anotación en libreta y volcado en cuentas virtuales en CES, involucra también a comercios</a:t>
            </a:r>
          </a:p>
          <a:p>
            <a:pPr>
              <a:buClr>
                <a:srgbClr val="000000"/>
              </a:buClr>
            </a:pPr>
            <a:endParaRPr lang="es-ES" altLang="es-ES_tradnl" sz="1200" dirty="0" smtClean="0">
              <a:solidFill>
                <a:schemeClr val="bg1"/>
              </a:solidFill>
              <a:ea typeface="Verdana" charset="0"/>
              <a:cs typeface="Verdana" charset="0"/>
            </a:endParaRPr>
          </a:p>
          <a:p>
            <a:pPr>
              <a:buClr>
                <a:srgbClr val="000000"/>
              </a:buClr>
            </a:pPr>
            <a:r>
              <a:rPr lang="es-ES" altLang="es-ES_tradnl" sz="2400" dirty="0" smtClean="0">
                <a:solidFill>
                  <a:schemeClr val="bg1"/>
                </a:solidFill>
                <a:ea typeface="Verdana" charset="0"/>
                <a:cs typeface="Verdana" charset="0"/>
              </a:rPr>
              <a:t> También puede adquirirse con euros, no reembolsable</a:t>
            </a:r>
          </a:p>
          <a:p>
            <a:pPr>
              <a:buClr>
                <a:srgbClr val="000000"/>
              </a:buClr>
            </a:pPr>
            <a:endParaRPr lang="es-ES" altLang="es-ES_tradnl" sz="1050" dirty="0" smtClean="0">
              <a:solidFill>
                <a:schemeClr val="bg1"/>
              </a:solidFill>
              <a:ea typeface="Verdana" charset="0"/>
              <a:cs typeface="Verdana" charset="0"/>
            </a:endParaRPr>
          </a:p>
          <a:p>
            <a:pPr>
              <a:buClr>
                <a:srgbClr val="000000"/>
              </a:buClr>
            </a:pPr>
            <a:r>
              <a:rPr lang="es-ES" altLang="es-ES_tradnl" sz="2400" dirty="0" smtClean="0">
                <a:solidFill>
                  <a:schemeClr val="bg1"/>
                </a:solidFill>
                <a:ea typeface="Verdana" charset="0"/>
                <a:cs typeface="Verdana" charset="0"/>
              </a:rPr>
              <a:t> Feria mensual de intercambio, el </a:t>
            </a:r>
            <a:r>
              <a:rPr lang="es-ES" altLang="es-ES_tradnl" sz="2400" dirty="0" err="1" smtClean="0">
                <a:solidFill>
                  <a:schemeClr val="bg1"/>
                </a:solidFill>
                <a:ea typeface="Verdana" charset="0"/>
                <a:cs typeface="Verdana" charset="0"/>
              </a:rPr>
              <a:t>MercaPuma</a:t>
            </a:r>
            <a:endParaRPr lang="es-ES" altLang="es-ES_tradnl" sz="2400" dirty="0" smtClean="0">
              <a:solidFill>
                <a:schemeClr val="bg1"/>
              </a:solidFill>
              <a:ea typeface="Verdana" charset="0"/>
              <a:cs typeface="Verdana" charset="0"/>
            </a:endParaRPr>
          </a:p>
          <a:p>
            <a:pPr>
              <a:buClr>
                <a:srgbClr val="000000"/>
              </a:buClr>
            </a:pPr>
            <a:endParaRPr lang="es-ES" altLang="es-ES_tradnl" sz="2200" dirty="0" smtClean="0">
              <a:latin typeface="Tw Cen MT" charset="0"/>
              <a:ea typeface="ＭＳ Ｐゴシック" charset="-128"/>
            </a:endParaRPr>
          </a:p>
          <a:p>
            <a:pPr>
              <a:lnSpc>
                <a:spcPct val="80000"/>
              </a:lnSpc>
            </a:pPr>
            <a:endParaRPr lang="es-ES" altLang="es-ES_tradnl" sz="2200" dirty="0" smtClean="0">
              <a:latin typeface="Tw Cen MT" charset="0"/>
              <a:ea typeface="ＭＳ Ｐゴシック" charset="-128"/>
            </a:endParaRPr>
          </a:p>
          <a:p>
            <a:pPr>
              <a:lnSpc>
                <a:spcPct val="80000"/>
              </a:lnSpc>
            </a:pPr>
            <a:endParaRPr lang="es-ES" altLang="es-ES_tradnl" sz="2200" dirty="0">
              <a:latin typeface="Tw Cen MT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03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92969" y="2472531"/>
            <a:ext cx="735806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ES" altLang="es-ES_tradnl" sz="4000" dirty="0" smtClean="0">
                <a:solidFill>
                  <a:schemeClr val="bg1"/>
                </a:solidFill>
                <a:ea typeface="Verdana" charset="0"/>
                <a:cs typeface="Verdana" charset="0"/>
              </a:rPr>
              <a:t>El Demi-</a:t>
            </a:r>
            <a:r>
              <a:rPr lang="es-ES" altLang="es-ES_tradnl" sz="4000" dirty="0" err="1" smtClean="0">
                <a:solidFill>
                  <a:schemeClr val="bg1"/>
                </a:solidFill>
                <a:ea typeface="Verdana" charset="0"/>
                <a:cs typeface="Verdana" charset="0"/>
              </a:rPr>
              <a:t>Dollar</a:t>
            </a:r>
            <a:r>
              <a:rPr lang="es-ES" altLang="es-ES_tradnl" sz="4000" dirty="0" smtClean="0">
                <a:solidFill>
                  <a:schemeClr val="bg1"/>
                </a:solidFill>
                <a:ea typeface="Verdana" charset="0"/>
                <a:cs typeface="Verdana" charset="0"/>
              </a:rPr>
              <a:t> de Canadá</a:t>
            </a:r>
            <a:endParaRPr lang="es-ES" altLang="es-ES_tradnl" sz="4000" dirty="0">
              <a:solidFill>
                <a:schemeClr val="bg1"/>
              </a:solidFill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80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pic>
        <p:nvPicPr>
          <p:cNvPr id="6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244661"/>
            <a:ext cx="7099126" cy="3996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32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213" y="1495019"/>
            <a:ext cx="4401597" cy="127081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 descr="timelab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800" y="3401236"/>
            <a:ext cx="3911600" cy="1193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9739" y="3423966"/>
            <a:ext cx="1171070" cy="117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166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83" y="8490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 bwMode="auto">
          <a:xfrm>
            <a:off x="275067" y="1124744"/>
            <a:ext cx="85725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Banco de Tiempo propio – A2Manos</a:t>
            </a:r>
          </a:p>
          <a:p>
            <a:pPr>
              <a:buFontTx/>
              <a:buNone/>
            </a:pPr>
            <a:endParaRPr lang="es-ES" altLang="es-ES_tradnl" sz="1400" dirty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Promoción de </a:t>
            </a:r>
            <a:r>
              <a:rPr lang="es-ES" altLang="es-ES_tradnl" sz="2800" dirty="0" err="1" smtClean="0">
                <a:solidFill>
                  <a:schemeClr val="bg1"/>
                </a:solidFill>
                <a:ea typeface="ＭＳ Ｐゴシック" charset="-128"/>
              </a:rPr>
              <a:t>TimeOverflow</a:t>
            </a:r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 – Software libre</a:t>
            </a:r>
          </a:p>
          <a:p>
            <a:pPr>
              <a:buFontTx/>
              <a:buNone/>
            </a:pPr>
            <a:endParaRPr lang="es-ES" altLang="es-ES_tradnl" sz="1400" dirty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800" dirty="0" err="1" smtClean="0">
                <a:solidFill>
                  <a:schemeClr val="bg1"/>
                </a:solidFill>
                <a:ea typeface="ＭＳ Ｐゴシック" charset="-128"/>
              </a:rPr>
              <a:t>Repair</a:t>
            </a:r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 Café – Choco </a:t>
            </a:r>
            <a:r>
              <a:rPr lang="es-ES" altLang="es-ES_tradnl" sz="2800" dirty="0" err="1" smtClean="0">
                <a:solidFill>
                  <a:schemeClr val="bg1"/>
                </a:solidFill>
                <a:ea typeface="ＭＳ Ｐゴシック" charset="-128"/>
              </a:rPr>
              <a:t>Repair</a:t>
            </a:r>
            <a:endParaRPr lang="es-ES" altLang="es-ES_tradnl" sz="28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endParaRPr lang="es-ES" altLang="es-ES_tradnl" sz="1400" dirty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Escuela de </a:t>
            </a:r>
            <a:r>
              <a:rPr lang="es-ES" altLang="es-ES_tradnl" sz="2800" dirty="0" err="1" smtClean="0">
                <a:solidFill>
                  <a:schemeClr val="bg1"/>
                </a:solidFill>
                <a:ea typeface="ＭＳ Ｐゴシック" charset="-128"/>
              </a:rPr>
              <a:t>reparador@s</a:t>
            </a:r>
            <a:endParaRPr lang="es-ES" altLang="es-ES_tradnl" sz="28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endParaRPr lang="es-ES" altLang="es-ES_tradnl" sz="1400" dirty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800" dirty="0" err="1" smtClean="0">
                <a:solidFill>
                  <a:schemeClr val="bg1"/>
                </a:solidFill>
                <a:ea typeface="ＭＳ Ｐゴシック" charset="-128"/>
              </a:rPr>
              <a:t>TimeCity</a:t>
            </a:r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 – Ardilla </a:t>
            </a:r>
          </a:p>
          <a:p>
            <a:pPr>
              <a:buFontTx/>
              <a:buNone/>
            </a:pPr>
            <a:endParaRPr lang="es-ES" altLang="es-ES_tradnl" sz="1600" dirty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800" dirty="0" err="1" smtClean="0">
                <a:solidFill>
                  <a:schemeClr val="bg1"/>
                </a:solidFill>
                <a:ea typeface="ＭＳ Ｐゴシック" charset="-128"/>
              </a:rPr>
              <a:t>TimeLab</a:t>
            </a:r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 en Barcelona</a:t>
            </a:r>
          </a:p>
          <a:p>
            <a:pPr>
              <a:buFontTx/>
              <a:buNone/>
            </a:pPr>
            <a:endParaRPr lang="es-ES" altLang="es-ES_tradnl" sz="2800" dirty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endParaRPr lang="es-ES" altLang="es-ES_tradnl" sz="28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endParaRPr lang="es-ES" altLang="es-ES_tradnl" sz="800" dirty="0" smtClean="0">
              <a:solidFill>
                <a:schemeClr val="bg1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6360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557212" y="231457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Comunidades de Cuidados</a:t>
            </a:r>
            <a:endParaRPr lang="es-ES" altLang="es-ES_tradnl" dirty="0">
              <a:solidFill>
                <a:schemeClr val="bg1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160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3513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 bwMode="auto">
          <a:xfrm>
            <a:off x="285750" y="966562"/>
            <a:ext cx="85725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Modelos: </a:t>
            </a:r>
            <a:r>
              <a:rPr lang="es-ES" altLang="es-ES_tradnl" dirty="0" err="1" smtClean="0">
                <a:solidFill>
                  <a:schemeClr val="bg1"/>
                </a:solidFill>
                <a:ea typeface="ＭＳ Ｐゴシック" charset="-128"/>
              </a:rPr>
              <a:t>BdTs</a:t>
            </a: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 Ingleses - </a:t>
            </a:r>
            <a:r>
              <a:rPr lang="es-ES" altLang="es-ES_tradnl" dirty="0" err="1" smtClean="0">
                <a:solidFill>
                  <a:schemeClr val="bg1"/>
                </a:solidFill>
                <a:ea typeface="ＭＳ Ｐゴシック" charset="-128"/>
              </a:rPr>
              <a:t>Zeitvorsorge</a:t>
            </a: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 (Suiza)</a:t>
            </a:r>
          </a:p>
          <a:p>
            <a:pPr>
              <a:buFontTx/>
              <a:buNone/>
            </a:pPr>
            <a:endParaRPr lang="es-ES" altLang="es-ES_tradnl" sz="2000" dirty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Eje, economía de los cuidados</a:t>
            </a:r>
          </a:p>
          <a:p>
            <a:pPr>
              <a:buFontTx/>
              <a:buNone/>
            </a:pPr>
            <a:endParaRPr lang="es-ES" altLang="es-ES_tradnl" sz="2000" dirty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Modelo Integral : renta </a:t>
            </a: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básica, pensiones en tiempo </a:t>
            </a: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y </a:t>
            </a: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Bancos </a:t>
            </a: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de Tiempo</a:t>
            </a:r>
          </a:p>
          <a:p>
            <a:pPr>
              <a:buFontTx/>
              <a:buNone/>
            </a:pPr>
            <a:endParaRPr lang="es-ES" altLang="es-ES_tradnl" sz="2000" dirty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dirty="0">
                <a:solidFill>
                  <a:schemeClr val="bg1"/>
                </a:solidFill>
                <a:ea typeface="ＭＳ Ｐゴシック" charset="-128"/>
              </a:rPr>
              <a:t>P</a:t>
            </a: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ropuesta</a:t>
            </a: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: de la salud pública y privada </a:t>
            </a:r>
            <a:endParaRPr lang="es-ES" altLang="es-ES_tradnl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a </a:t>
            </a: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la salud comunitaria</a:t>
            </a:r>
          </a:p>
          <a:p>
            <a:pPr>
              <a:buFontTx/>
              <a:buNone/>
            </a:pPr>
            <a:endParaRPr lang="es-ES" altLang="es-ES_tradnl" sz="1600" dirty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endParaRPr lang="es-ES" altLang="es-ES_tradnl" sz="2800" dirty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endParaRPr lang="es-ES" altLang="es-ES_tradnl" sz="28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endParaRPr lang="es-ES" altLang="es-ES_tradnl" sz="800" dirty="0" smtClean="0">
              <a:solidFill>
                <a:schemeClr val="bg1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0664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2 Marcador de contenido"/>
          <p:cNvSpPr txBox="1">
            <a:spLocks/>
          </p:cNvSpPr>
          <p:nvPr/>
        </p:nvSpPr>
        <p:spPr bwMode="auto">
          <a:xfrm>
            <a:off x="136206" y="1052736"/>
            <a:ext cx="85725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ECONOMIA COLABORATIVA</a:t>
            </a:r>
          </a:p>
          <a:p>
            <a:pPr>
              <a:buFontTx/>
              <a:buNone/>
            </a:pPr>
            <a:endParaRPr lang="es-ES" altLang="es-ES_tradnl" sz="20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Bancos de herramientas</a:t>
            </a:r>
            <a:endParaRPr lang="es-ES" altLang="es-ES_tradnl" dirty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endParaRPr lang="es-ES" altLang="es-ES_tradnl" sz="12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dirty="0" err="1" smtClean="0">
                <a:solidFill>
                  <a:schemeClr val="bg1"/>
                </a:solidFill>
                <a:ea typeface="ＭＳ Ｐゴシック" charset="-128"/>
              </a:rPr>
              <a:t>TimeFounder</a:t>
            </a:r>
            <a:endParaRPr lang="es-ES" altLang="es-ES_tradnl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endParaRPr lang="es-ES" altLang="es-ES_tradnl" sz="1200" dirty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dirty="0" err="1" smtClean="0">
                <a:solidFill>
                  <a:schemeClr val="bg1"/>
                </a:solidFill>
                <a:ea typeface="ＭＳ Ｐゴシック" charset="-128"/>
              </a:rPr>
              <a:t>Crowdtiming</a:t>
            </a: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:  </a:t>
            </a:r>
            <a:r>
              <a:rPr lang="es-ES" altLang="es-ES_tradnl" dirty="0" err="1" smtClean="0">
                <a:solidFill>
                  <a:schemeClr val="bg1"/>
                </a:solidFill>
                <a:ea typeface="ＭＳ Ｐゴシック" charset="-128"/>
              </a:rPr>
              <a:t>fullmobs</a:t>
            </a: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 – </a:t>
            </a:r>
            <a:r>
              <a:rPr lang="es-ES" altLang="es-ES_tradnl" dirty="0" err="1" smtClean="0">
                <a:solidFill>
                  <a:schemeClr val="bg1"/>
                </a:solidFill>
                <a:ea typeface="ＭＳ Ｐゴシック" charset="-128"/>
              </a:rPr>
              <a:t>jamaafunding</a:t>
            </a:r>
            <a:endParaRPr lang="es-ES" altLang="es-ES_tradnl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endParaRPr lang="es-ES" altLang="es-ES_tradnl" sz="1200" dirty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dirty="0" err="1" smtClean="0">
                <a:solidFill>
                  <a:schemeClr val="bg1"/>
                </a:solidFill>
                <a:ea typeface="ＭＳ Ｐゴシック" charset="-128"/>
              </a:rPr>
              <a:t>HourWorld</a:t>
            </a: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 - CES</a:t>
            </a:r>
            <a:endParaRPr lang="es-ES" altLang="es-ES_tradnl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endParaRPr lang="es-ES" altLang="es-ES_tradnl" sz="2000" dirty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endParaRPr lang="es-ES" altLang="es-ES_tradnl" sz="1600" dirty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endParaRPr lang="es-ES" altLang="es-ES_tradnl" sz="2800" dirty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endParaRPr lang="es-ES" altLang="es-ES_tradnl" sz="28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endParaRPr lang="es-ES" altLang="es-ES_tradnl" sz="800" dirty="0" smtClean="0">
              <a:solidFill>
                <a:schemeClr val="bg1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3368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Rectangle 14"/>
          <p:cNvSpPr txBox="1">
            <a:spLocks noChangeArrowheads="1"/>
          </p:cNvSpPr>
          <p:nvPr/>
        </p:nvSpPr>
        <p:spPr bwMode="auto">
          <a:xfrm>
            <a:off x="307181" y="1268760"/>
            <a:ext cx="8351044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El Bajo Coste son </a:t>
            </a:r>
            <a:r>
              <a:rPr lang="es-ES" sz="2400" b="1" dirty="0" smtClean="0">
                <a:solidFill>
                  <a:schemeClr val="bg1"/>
                </a:solidFill>
              </a:rPr>
              <a:t>recursos</a:t>
            </a:r>
            <a:r>
              <a:rPr lang="es-ES" sz="2400" dirty="0" smtClean="0">
                <a:solidFill>
                  <a:schemeClr val="bg1"/>
                </a:solidFill>
              </a:rPr>
              <a:t> que uno mismo pueda construir, o bien que puede conseguir sin coste alguno, sea porque se bajan de la red o se obtienen </a:t>
            </a:r>
            <a:r>
              <a:rPr lang="es-ES" sz="2400" b="1" dirty="0" smtClean="0">
                <a:solidFill>
                  <a:schemeClr val="bg1"/>
                </a:solidFill>
              </a:rPr>
              <a:t>de forma gratuita</a:t>
            </a:r>
            <a:r>
              <a:rPr lang="es-ES" sz="2400" dirty="0" smtClean="0">
                <a:solidFill>
                  <a:schemeClr val="bg1"/>
                </a:solidFill>
              </a:rPr>
              <a:t> para el usuario</a:t>
            </a:r>
          </a:p>
          <a:p>
            <a:endParaRPr lang="es-ES" altLang="es-ES_tradnl" sz="2400" b="1" dirty="0" smtClean="0">
              <a:solidFill>
                <a:schemeClr val="bg1"/>
              </a:solidFill>
              <a:ea typeface="ＭＳ Ｐゴシック" charset="-128"/>
            </a:endParaRPr>
          </a:p>
          <a:p>
            <a:r>
              <a:rPr lang="es-ES" altLang="es-ES_tradnl" sz="2400" b="1" dirty="0" smtClean="0">
                <a:solidFill>
                  <a:schemeClr val="bg1"/>
                </a:solidFill>
                <a:ea typeface="ＭＳ Ｐゴシック" charset="-128"/>
              </a:rPr>
              <a:t>Definición </a:t>
            </a:r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de coste: </a:t>
            </a:r>
            <a:r>
              <a:rPr lang="es-ES" sz="2400" dirty="0" smtClean="0">
                <a:solidFill>
                  <a:schemeClr val="bg1"/>
                </a:solidFill>
              </a:rPr>
              <a:t>Cantidad de dinero que cuesta una cosa, o bien perjuicio, esfuerzo o sacrificio que supone cierta cosa</a:t>
            </a:r>
          </a:p>
          <a:p>
            <a:endParaRPr lang="es-ES" altLang="es-ES_tradnl" sz="2400" dirty="0" smtClean="0">
              <a:solidFill>
                <a:schemeClr val="bg1"/>
              </a:solidFill>
              <a:ea typeface="ＭＳ Ｐゴシック" charset="-128"/>
            </a:endParaRPr>
          </a:p>
          <a:p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El uso o propiedad compartida de los recursos puede suponer también un menor coste: </a:t>
            </a:r>
            <a:r>
              <a:rPr lang="es-ES" altLang="es-ES_tradnl" sz="2400" b="1" dirty="0" smtClean="0">
                <a:solidFill>
                  <a:schemeClr val="bg1"/>
                </a:solidFill>
                <a:ea typeface="ＭＳ Ｐゴシック" charset="-128"/>
              </a:rPr>
              <a:t>economía colaborativa</a:t>
            </a:r>
          </a:p>
          <a:p>
            <a:endParaRPr lang="es-ES" altLang="es-ES_tradnl" sz="2400" dirty="0" smtClean="0">
              <a:solidFill>
                <a:schemeClr val="bg1"/>
              </a:solidFill>
              <a:ea typeface="ＭＳ Ｐゴシック" charset="-128"/>
            </a:endParaRPr>
          </a:p>
          <a:p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¿Es necesario el dinero para nuestras tecnologías de bajo coste? ¿pero de que tipo de dinero estamos hablando?</a:t>
            </a:r>
            <a:endParaRPr lang="es-ES" altLang="es-ES_tradnl" sz="2400" dirty="0">
              <a:solidFill>
                <a:schemeClr val="bg1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299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2 Marcador de contenido"/>
          <p:cNvSpPr txBox="1">
            <a:spLocks/>
          </p:cNvSpPr>
          <p:nvPr/>
        </p:nvSpPr>
        <p:spPr bwMode="auto">
          <a:xfrm>
            <a:off x="457200" y="1184012"/>
            <a:ext cx="8229600" cy="3867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endParaRPr lang="es-ES" altLang="es-ES_tradnl" sz="4400" i="1" dirty="0" smtClean="0">
              <a:solidFill>
                <a:srgbClr val="002060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6000" dirty="0" smtClean="0">
                <a:solidFill>
                  <a:schemeClr val="bg1"/>
                </a:solidFill>
                <a:ea typeface="ＭＳ Ｐゴシック" charset="-128"/>
              </a:rPr>
              <a:t>Muchas gracias</a:t>
            </a:r>
          </a:p>
          <a:p>
            <a:pPr>
              <a:buFontTx/>
              <a:buNone/>
            </a:pPr>
            <a:endParaRPr lang="es-ES" altLang="es-ES_tradnl" sz="4400" i="1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400" dirty="0" err="1" smtClean="0">
                <a:solidFill>
                  <a:schemeClr val="bg1"/>
                </a:solidFill>
                <a:ea typeface="ＭＳ Ｐゴシック" charset="-128"/>
              </a:rPr>
              <a:t>juliogisbert@vivirsinempleo.org</a:t>
            </a:r>
            <a:endParaRPr lang="es-ES" altLang="es-ES_tradnl" sz="24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http://</a:t>
            </a:r>
            <a:r>
              <a:rPr lang="es-ES" altLang="es-ES_tradnl" sz="2400" dirty="0" err="1" smtClean="0">
                <a:solidFill>
                  <a:schemeClr val="bg1"/>
                </a:solidFill>
                <a:ea typeface="ＭＳ Ｐゴシック" charset="-128"/>
              </a:rPr>
              <a:t>www.vivirsinempleo.org</a:t>
            </a:r>
            <a:endParaRPr lang="es-ES" altLang="es-ES_tradnl" sz="24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endParaRPr lang="es-ES" altLang="es-ES_tradnl" sz="4400" i="1" dirty="0">
              <a:solidFill>
                <a:srgbClr val="000090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437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Rectangle 14"/>
          <p:cNvSpPr txBox="1">
            <a:spLocks noChangeArrowheads="1"/>
          </p:cNvSpPr>
          <p:nvPr/>
        </p:nvSpPr>
        <p:spPr bwMode="auto">
          <a:xfrm>
            <a:off x="685800" y="1017005"/>
            <a:ext cx="8368703" cy="516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El dinero es una </a:t>
            </a:r>
            <a:r>
              <a:rPr lang="es-ES" altLang="es-ES_tradnl" sz="2400" b="1" dirty="0" smtClean="0">
                <a:solidFill>
                  <a:schemeClr val="bg1"/>
                </a:solidFill>
                <a:ea typeface="ＭＳ Ｐゴシック" charset="-128"/>
              </a:rPr>
              <a:t>herramienta</a:t>
            </a:r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 que facilita los </a:t>
            </a:r>
            <a:r>
              <a:rPr lang="es-ES" altLang="es-ES_tradnl" sz="2400" b="1" dirty="0" smtClean="0">
                <a:solidFill>
                  <a:schemeClr val="bg1"/>
                </a:solidFill>
                <a:ea typeface="ＭＳ Ｐゴシック" charset="-128"/>
              </a:rPr>
              <a:t>intercambios de bienes y servicios </a:t>
            </a:r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y surge como una </a:t>
            </a:r>
            <a:r>
              <a:rPr lang="es-ES" altLang="es-ES_tradnl" sz="2400" b="1" dirty="0" smtClean="0">
                <a:solidFill>
                  <a:schemeClr val="bg1"/>
                </a:solidFill>
                <a:ea typeface="ＭＳ Ｐゴシック" charset="-128"/>
              </a:rPr>
              <a:t>necesidad </a:t>
            </a:r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y como un desarrollo más </a:t>
            </a:r>
            <a:r>
              <a:rPr lang="es-ES" altLang="es-ES_tradnl" sz="2400" dirty="0" err="1" smtClean="0">
                <a:solidFill>
                  <a:schemeClr val="bg1"/>
                </a:solidFill>
                <a:ea typeface="ＭＳ Ｐゴシック" charset="-128"/>
              </a:rPr>
              <a:t>alla</a:t>
            </a:r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 del trueque y facilitador del comercio</a:t>
            </a:r>
          </a:p>
          <a:p>
            <a:endParaRPr lang="es-ES" altLang="es-ES_tradnl" sz="1050" b="1" dirty="0" smtClean="0">
              <a:solidFill>
                <a:schemeClr val="bg1"/>
              </a:solidFill>
              <a:ea typeface="ＭＳ Ｐゴシック" charset="-128"/>
            </a:endParaRPr>
          </a:p>
          <a:p>
            <a:r>
              <a:rPr lang="es-ES" altLang="es-ES_tradnl" sz="2400" b="1" dirty="0" smtClean="0">
                <a:solidFill>
                  <a:schemeClr val="bg1"/>
                </a:solidFill>
                <a:ea typeface="ＭＳ Ｐゴシック" charset="-128"/>
              </a:rPr>
              <a:t>Definición </a:t>
            </a:r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de Bernard </a:t>
            </a:r>
            <a:r>
              <a:rPr lang="es-ES" altLang="es-ES_tradnl" sz="2400" dirty="0" err="1" smtClean="0">
                <a:solidFill>
                  <a:schemeClr val="bg1"/>
                </a:solidFill>
                <a:ea typeface="ＭＳ Ｐゴシック" charset="-128"/>
              </a:rPr>
              <a:t>Lietaer</a:t>
            </a:r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: el dinero es </a:t>
            </a:r>
            <a:r>
              <a:rPr lang="ja-JP" altLang="es-ES" sz="2400" dirty="0" smtClean="0">
                <a:solidFill>
                  <a:schemeClr val="bg1"/>
                </a:solidFill>
                <a:ea typeface="ＭＳ Ｐゴシック" charset="-128"/>
              </a:rPr>
              <a:t>“</a:t>
            </a:r>
            <a:r>
              <a:rPr lang="es-ES" altLang="ja-JP" sz="2400" dirty="0" smtClean="0">
                <a:solidFill>
                  <a:schemeClr val="bg1"/>
                </a:solidFill>
                <a:ea typeface="ＭＳ Ｐゴシック" charset="-128"/>
              </a:rPr>
              <a:t>un acuerdo dentro de una comunidad de usar algo como medio de intercambio</a:t>
            </a:r>
            <a:r>
              <a:rPr lang="ja-JP" altLang="es-ES" sz="2400" dirty="0" smtClean="0">
                <a:solidFill>
                  <a:schemeClr val="bg1"/>
                </a:solidFill>
                <a:ea typeface="ＭＳ Ｐゴシック" charset="-128"/>
              </a:rPr>
              <a:t>”</a:t>
            </a:r>
            <a:r>
              <a:rPr lang="es-ES" altLang="ja-JP" sz="2400" dirty="0" smtClean="0">
                <a:solidFill>
                  <a:schemeClr val="bg1"/>
                </a:solidFill>
                <a:ea typeface="ＭＳ Ｐゴシック" charset="-128"/>
              </a:rPr>
              <a:t> </a:t>
            </a:r>
            <a:endParaRPr lang="es-ES" altLang="ja-JP" sz="2400" b="1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endParaRPr lang="es-ES" altLang="es-ES_tradnl" sz="1050" dirty="0" smtClean="0">
              <a:solidFill>
                <a:schemeClr val="bg1"/>
              </a:solidFill>
              <a:ea typeface="ＭＳ Ｐゴシック" charset="-128"/>
            </a:endParaRPr>
          </a:p>
          <a:p>
            <a:endParaRPr lang="es-ES" altLang="es-ES_tradnl" sz="1050" dirty="0" smtClean="0">
              <a:solidFill>
                <a:schemeClr val="bg1"/>
              </a:solidFill>
              <a:ea typeface="ＭＳ Ｐゴシック" charset="-128"/>
            </a:endParaRPr>
          </a:p>
          <a:p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 Diferentes </a:t>
            </a:r>
            <a:r>
              <a:rPr lang="es-ES" altLang="es-ES_tradnl" sz="2400" b="1" dirty="0" smtClean="0">
                <a:solidFill>
                  <a:schemeClr val="bg1"/>
                </a:solidFill>
                <a:ea typeface="ＭＳ Ｐゴシック" charset="-128"/>
              </a:rPr>
              <a:t>tipos de dinero</a:t>
            </a:r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:</a:t>
            </a:r>
          </a:p>
          <a:p>
            <a:pPr lvl="1"/>
            <a:r>
              <a:rPr lang="es-ES" altLang="es-ES_tradnl" sz="2400" b="1" dirty="0" smtClean="0">
                <a:solidFill>
                  <a:schemeClr val="bg1"/>
                </a:solidFill>
                <a:ea typeface="ＭＳ Ｐゴシック" charset="-128"/>
              </a:rPr>
              <a:t>Dinero Mercancía: </a:t>
            </a:r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valor intrínseco</a:t>
            </a:r>
          </a:p>
          <a:p>
            <a:pPr lvl="1"/>
            <a:r>
              <a:rPr lang="es-ES" altLang="es-ES_tradnl" sz="2400" b="1" dirty="0" smtClean="0">
                <a:solidFill>
                  <a:schemeClr val="bg1"/>
                </a:solidFill>
                <a:ea typeface="ＭＳ Ｐゴシック" charset="-128"/>
              </a:rPr>
              <a:t>Dinero metálico: </a:t>
            </a:r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valor intrínseco del metal</a:t>
            </a:r>
          </a:p>
          <a:p>
            <a:pPr lvl="1"/>
            <a:r>
              <a:rPr lang="es-ES" altLang="es-ES_tradnl" sz="2400" b="1" dirty="0" smtClean="0">
                <a:solidFill>
                  <a:schemeClr val="bg1"/>
                </a:solidFill>
                <a:ea typeface="ＭＳ Ｐゴシック" charset="-128"/>
              </a:rPr>
              <a:t>Dinero papel: </a:t>
            </a:r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con respaldo en oro u otro metal</a:t>
            </a:r>
          </a:p>
          <a:p>
            <a:pPr lvl="1"/>
            <a:r>
              <a:rPr lang="es-ES" altLang="es-ES_tradnl" sz="2400" b="1" dirty="0" smtClean="0">
                <a:solidFill>
                  <a:schemeClr val="bg1"/>
                </a:solidFill>
                <a:ea typeface="ＭＳ Ｐゴシック" charset="-128"/>
              </a:rPr>
              <a:t>Dinero Fiduciario: </a:t>
            </a:r>
            <a:r>
              <a:rPr lang="es-ES" altLang="es-ES_tradnl" sz="2400" dirty="0" smtClean="0">
                <a:solidFill>
                  <a:schemeClr val="bg1"/>
                </a:solidFill>
                <a:ea typeface="ＭＳ Ｐゴシック" charset="-128"/>
              </a:rPr>
              <a:t>documentos sin respaldo</a:t>
            </a:r>
          </a:p>
          <a:p>
            <a:pPr lvl="1">
              <a:lnSpc>
                <a:spcPct val="80000"/>
              </a:lnSpc>
              <a:buFontTx/>
              <a:buNone/>
            </a:pPr>
            <a:endParaRPr lang="es-ES" altLang="es-ES_tradnl" sz="2000" dirty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9939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 bwMode="auto">
          <a:xfrm>
            <a:off x="457200" y="1484784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ES" dirty="0" smtClean="0">
                <a:solidFill>
                  <a:schemeClr val="bg1"/>
                </a:solidFill>
              </a:rPr>
              <a:t>El dinero lo crean los bancos centrales</a:t>
            </a:r>
          </a:p>
          <a:p>
            <a:pPr>
              <a:buFontTx/>
              <a:buNone/>
              <a:defRPr/>
            </a:pPr>
            <a:endParaRPr lang="es-ES" sz="1800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es-ES" dirty="0" smtClean="0">
                <a:solidFill>
                  <a:schemeClr val="bg1"/>
                </a:solidFill>
              </a:rPr>
              <a:t>El dinero lo crean los bancos</a:t>
            </a:r>
          </a:p>
          <a:p>
            <a:pPr>
              <a:defRPr/>
            </a:pPr>
            <a:endParaRPr lang="es-ES" sz="1800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es-ES" dirty="0" smtClean="0">
                <a:solidFill>
                  <a:schemeClr val="bg1"/>
                </a:solidFill>
              </a:rPr>
              <a:t>El dinero lo crean las empresas</a:t>
            </a:r>
          </a:p>
          <a:p>
            <a:pPr>
              <a:defRPr/>
            </a:pPr>
            <a:endParaRPr lang="es-ES" sz="1800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es-ES" dirty="0" smtClean="0">
                <a:solidFill>
                  <a:schemeClr val="bg1"/>
                </a:solidFill>
              </a:rPr>
              <a:t>El dinero lo podemos crear </a:t>
            </a:r>
            <a:r>
              <a:rPr lang="es-ES" dirty="0" err="1" smtClean="0">
                <a:solidFill>
                  <a:schemeClr val="bg1"/>
                </a:solidFill>
              </a:rPr>
              <a:t>nosotr@s</a:t>
            </a:r>
            <a:endParaRPr lang="es-ES" dirty="0" smtClean="0">
              <a:solidFill>
                <a:schemeClr val="bg1"/>
              </a:solidFill>
            </a:endParaRPr>
          </a:p>
          <a:p>
            <a:pPr>
              <a:defRPr/>
            </a:pPr>
            <a:endParaRPr lang="es-ES" sz="2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22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2 Marcador de contenido"/>
          <p:cNvSpPr txBox="1">
            <a:spLocks/>
          </p:cNvSpPr>
          <p:nvPr/>
        </p:nvSpPr>
        <p:spPr bwMode="auto">
          <a:xfrm>
            <a:off x="416345" y="1152525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altLang="es-ES_tradnl" sz="800" dirty="0" smtClean="0">
              <a:solidFill>
                <a:srgbClr val="002060"/>
              </a:solidFill>
              <a:ea typeface="ＭＳ Ｐゴシック" charset="-128"/>
            </a:endParaRPr>
          </a:p>
          <a:p>
            <a:r>
              <a:rPr lang="es-ES" altLang="es-ES_tradnl" b="1" dirty="0" smtClean="0">
                <a:solidFill>
                  <a:schemeClr val="bg1"/>
                </a:solidFill>
                <a:ea typeface="ＭＳ Ｐゴシック" charset="-128"/>
              </a:rPr>
              <a:t>Mercadillos de trueque actuales: </a:t>
            </a:r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los productos se intercambian entre unos y otros, siempre que los intereses sean comunes</a:t>
            </a:r>
          </a:p>
          <a:p>
            <a:endParaRPr lang="es-ES" altLang="es-ES_tradnl" sz="1800" dirty="0" smtClean="0">
              <a:solidFill>
                <a:schemeClr val="bg1"/>
              </a:solidFill>
              <a:ea typeface="ＭＳ Ｐゴシック" charset="-128"/>
            </a:endParaRPr>
          </a:p>
          <a:p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En ocasiones se utilizan vales ocasionales para poder intercambiar  productos entre diferentes personas… </a:t>
            </a:r>
          </a:p>
          <a:p>
            <a:pPr>
              <a:buFontTx/>
              <a:buNone/>
            </a:pPr>
            <a:endParaRPr lang="es-ES" altLang="es-ES_tradnl" sz="1200" dirty="0" smtClean="0">
              <a:solidFill>
                <a:schemeClr val="bg1"/>
              </a:solidFill>
              <a:ea typeface="ＭＳ Ｐゴシック" charset="-128"/>
            </a:endParaRPr>
          </a:p>
          <a:p>
            <a:pPr>
              <a:buFontTx/>
              <a:buNone/>
            </a:pPr>
            <a:r>
              <a:rPr lang="es-ES" altLang="es-ES_tradnl" sz="4400" b="1" dirty="0" smtClean="0">
                <a:solidFill>
                  <a:schemeClr val="bg1"/>
                </a:solidFill>
                <a:ea typeface="ＭＳ Ｐゴシック" charset="-128"/>
              </a:rPr>
              <a:t>¡dinero!</a:t>
            </a:r>
          </a:p>
          <a:p>
            <a:endParaRPr lang="es-ES" altLang="es-ES_tradnl" dirty="0" smtClean="0">
              <a:solidFill>
                <a:srgbClr val="000090"/>
              </a:solidFill>
              <a:ea typeface="ＭＳ Ｐゴシック" charset="-128"/>
            </a:endParaRPr>
          </a:p>
          <a:p>
            <a:endParaRPr lang="es-ES" altLang="es-ES_tradnl" dirty="0" smtClean="0">
              <a:ea typeface="ＭＳ Ｐゴシック" charset="-128"/>
            </a:endParaRPr>
          </a:p>
          <a:p>
            <a:pPr>
              <a:buFontTx/>
              <a:buNone/>
            </a:pPr>
            <a:endParaRPr lang="es-ES" altLang="es-ES_tradnl" dirty="0" smtClean="0">
              <a:ea typeface="ＭＳ Ｐゴシック" charset="-128"/>
            </a:endParaRPr>
          </a:p>
          <a:p>
            <a:pPr>
              <a:buFontTx/>
              <a:buNone/>
            </a:pPr>
            <a:endParaRPr lang="es-ES" altLang="es-ES_tradnl" dirty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22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 bwMode="auto">
          <a:xfrm>
            <a:off x="514350" y="1221581"/>
            <a:ext cx="7918678" cy="475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Adelita era una tienda en Madrid donde </a:t>
            </a:r>
            <a:r>
              <a:rPr lang="es-ES" altLang="es-ES_tradnl" sz="2800" dirty="0" err="1" smtClean="0">
                <a:solidFill>
                  <a:schemeClr val="bg1"/>
                </a:solidFill>
                <a:ea typeface="ＭＳ Ｐゴシック" charset="-128"/>
              </a:rPr>
              <a:t>podias</a:t>
            </a:r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 </a:t>
            </a:r>
            <a:r>
              <a:rPr lang="ja-JP" altLang="es-ES" sz="2800" dirty="0" smtClean="0">
                <a:solidFill>
                  <a:schemeClr val="bg1"/>
                </a:solidFill>
                <a:ea typeface="ＭＳ Ｐゴシック" charset="-128"/>
              </a:rPr>
              <a:t>“</a:t>
            </a:r>
            <a:r>
              <a:rPr lang="es-ES" altLang="ja-JP" sz="2800" dirty="0" smtClean="0">
                <a:solidFill>
                  <a:schemeClr val="bg1"/>
                </a:solidFill>
                <a:ea typeface="ＭＳ Ｐゴシック" charset="-128"/>
              </a:rPr>
              <a:t>trocar</a:t>
            </a:r>
            <a:r>
              <a:rPr lang="ja-JP" altLang="es-ES" sz="2800" dirty="0" smtClean="0">
                <a:solidFill>
                  <a:schemeClr val="bg1"/>
                </a:solidFill>
                <a:ea typeface="ＭＳ Ｐゴシック" charset="-128"/>
              </a:rPr>
              <a:t>”</a:t>
            </a:r>
            <a:r>
              <a:rPr lang="es-ES" altLang="ja-JP" sz="2800" dirty="0" smtClean="0">
                <a:solidFill>
                  <a:schemeClr val="bg1"/>
                </a:solidFill>
                <a:ea typeface="ＭＳ Ｐゴシック" charset="-128"/>
              </a:rPr>
              <a:t> cualquier cosa</a:t>
            </a:r>
          </a:p>
          <a:p>
            <a:endParaRPr lang="es-ES" altLang="es-ES_tradnl" sz="2800" dirty="0" smtClean="0">
              <a:solidFill>
                <a:schemeClr val="bg1"/>
              </a:solidFill>
              <a:ea typeface="ＭＳ Ｐゴシック" charset="-128"/>
            </a:endParaRPr>
          </a:p>
          <a:p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¿Cómo realizaban los transacciones?</a:t>
            </a:r>
          </a:p>
          <a:p>
            <a:endParaRPr lang="es-ES" altLang="es-ES_tradnl" sz="2800" dirty="0" smtClean="0">
              <a:solidFill>
                <a:schemeClr val="bg1"/>
              </a:solidFill>
              <a:ea typeface="ＭＳ Ｐゴシック" charset="-128"/>
            </a:endParaRPr>
          </a:p>
          <a:p>
            <a:r>
              <a:rPr lang="es-ES" altLang="es-ES_tradnl" sz="2800" dirty="0" smtClean="0">
                <a:solidFill>
                  <a:schemeClr val="bg1"/>
                </a:solidFill>
                <a:ea typeface="ＭＳ Ｐゴシック" charset="-128"/>
              </a:rPr>
              <a:t>Gracias a una </a:t>
            </a:r>
            <a:r>
              <a:rPr lang="ja-JP" altLang="es-ES" sz="2800" dirty="0" smtClean="0">
                <a:solidFill>
                  <a:schemeClr val="bg1"/>
                </a:solidFill>
                <a:ea typeface="ＭＳ Ｐゴシック" charset="-128"/>
              </a:rPr>
              <a:t>“</a:t>
            </a:r>
            <a:r>
              <a:rPr lang="es-ES" altLang="ja-JP" sz="2800" dirty="0" smtClean="0">
                <a:solidFill>
                  <a:schemeClr val="bg1"/>
                </a:solidFill>
                <a:ea typeface="ＭＳ Ｐゴシック" charset="-128"/>
              </a:rPr>
              <a:t>etiqueta de ropa</a:t>
            </a:r>
            <a:r>
              <a:rPr lang="ja-JP" altLang="es-ES" sz="2800" dirty="0" smtClean="0">
                <a:solidFill>
                  <a:schemeClr val="bg1"/>
                </a:solidFill>
                <a:ea typeface="ＭＳ Ｐゴシック" charset="-128"/>
              </a:rPr>
              <a:t>”</a:t>
            </a:r>
            <a:r>
              <a:rPr lang="es-ES" altLang="ja-JP" sz="2800" dirty="0" smtClean="0">
                <a:solidFill>
                  <a:schemeClr val="bg1"/>
                </a:solidFill>
                <a:ea typeface="ＭＳ Ｐゴシック" charset="-128"/>
              </a:rPr>
              <a:t> que hace las veces de dinero de Adelita, donde apuntaban tu saldo a favor y el tiempo en el que puedes cambiarlo (¡tenía caducidad!) </a:t>
            </a:r>
            <a:endParaRPr lang="es-ES" altLang="es-ES_tradnl" sz="2800" dirty="0">
              <a:solidFill>
                <a:schemeClr val="bg1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76444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672" y="1667603"/>
            <a:ext cx="6680656" cy="3737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57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" smtClean="0"/>
          </a:p>
        </p:txBody>
      </p:sp>
      <p:pic>
        <p:nvPicPr>
          <p:cNvPr id="3076" name="3 Imagen" descr="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14375" y="1214438"/>
            <a:ext cx="7915275" cy="46434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s-ES" sz="3200" spc="-100" dirty="0">
              <a:solidFill>
                <a:sysClr val="window" lastClr="FFFFFF">
                  <a:lumMod val="85000"/>
                </a:sysClr>
              </a:solidFill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557212" y="22939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Canadá</a:t>
            </a:r>
          </a:p>
          <a:p>
            <a:r>
              <a:rPr lang="es-ES" altLang="es-ES_tradnl" dirty="0" smtClean="0">
                <a:solidFill>
                  <a:schemeClr val="bg1"/>
                </a:solidFill>
                <a:ea typeface="ＭＳ Ｐゴシック" charset="-128"/>
              </a:rPr>
              <a:t>Argentina</a:t>
            </a:r>
          </a:p>
        </p:txBody>
      </p:sp>
    </p:spTree>
    <p:extLst>
      <p:ext uri="{BB962C8B-B14F-4D97-AF65-F5344CB8AC3E}">
        <p14:creationId xmlns:p14="http://schemas.microsoft.com/office/powerpoint/2010/main" val="170303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839</Words>
  <Application>Microsoft Macintosh PowerPoint</Application>
  <PresentationFormat>Presentación en pantalla (4:3)</PresentationFormat>
  <Paragraphs>209</Paragraphs>
  <Slides>30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8" baseType="lpstr">
      <vt:lpstr>Calibri</vt:lpstr>
      <vt:lpstr>MS PGothic</vt:lpstr>
      <vt:lpstr>ＭＳ Ｐゴシック</vt:lpstr>
      <vt:lpstr>Tahoma</vt:lpstr>
      <vt:lpstr>Tw Cen MT</vt:lpstr>
      <vt:lpstr>Verdana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jose</dc:creator>
  <cp:lastModifiedBy>Usuario de Microsoft Office</cp:lastModifiedBy>
  <cp:revision>22</cp:revision>
  <dcterms:created xsi:type="dcterms:W3CDTF">2009-04-16T16:33:25Z</dcterms:created>
  <dcterms:modified xsi:type="dcterms:W3CDTF">2017-07-04T22:45:42Z</dcterms:modified>
</cp:coreProperties>
</file>